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3"/>
  </p:notesMasterIdLst>
  <p:sldIdLst>
    <p:sldId id="257" r:id="rId5"/>
    <p:sldId id="2139118475" r:id="rId6"/>
    <p:sldId id="619" r:id="rId7"/>
    <p:sldId id="268" r:id="rId8"/>
    <p:sldId id="2139118473" r:id="rId9"/>
    <p:sldId id="2139118472" r:id="rId10"/>
    <p:sldId id="2139118474" r:id="rId11"/>
    <p:sldId id="262" r:id="rId12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F1EB"/>
    <a:srgbClr val="0C49E0"/>
    <a:srgbClr val="BE2834"/>
    <a:srgbClr val="6FF7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30" autoAdjust="0"/>
    <p:restoredTop sz="90068" autoAdjust="0"/>
  </p:normalViewPr>
  <p:slideViewPr>
    <p:cSldViewPr snapToGrid="0">
      <p:cViewPr varScale="1">
        <p:scale>
          <a:sx n="138" d="100"/>
          <a:sy n="138" d="100"/>
        </p:scale>
        <p:origin x="10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60410C5D-EFA8-4E5F-B3E8-14958F5B9CBA}" type="datetimeFigureOut">
              <a:rPr lang="en-US" smtClean="0"/>
              <a:t>9/11/2025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E55DEEBF-2505-4DC8-86E0-258042D38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43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Prompt: image of miners mining diamonds in a diamond mine using pickaxes, with huge diamonds and a cart full of diamonds. Image from Gemini 2.5 Flash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DEEBF-2505-4DC8-86E0-258042D3808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17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Resources: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=9JUAPgtkKpI,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=lLRBYKwP8GQ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DEEBF-2505-4DC8-86E0-258042D3808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90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9C35B-7FCA-4820-96CF-7A07428D141B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961D6-EA4B-4BC1-9368-58B3B3DFB6E4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ACD8E-F0B7-4458-9AAA-2644029419D2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5017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451113"/>
            <a:ext cx="11029615" cy="45242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E4058-D781-4C6C-9684-F447CF6B3601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871FE-B239-4808-9BEE-61F89448C14F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AC05C-234E-4136-8C47-FF654E6B6864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C090-6300-4200-964F-EFF219631C6A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F502E-6B8C-467A-9787-57A79BACE203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B64B-9CED-4E9E-BAE2-62F9B08AE730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A1915E85-D6A4-47BE-BA72-24FFAE6BFC33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F91AE-E540-456F-BDA6-6972932B32A8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99F8ABD-A758-48A5-999C-085808217707}" type="datetime1">
              <a:rPr lang="en-US" smtClean="0"/>
              <a:t>9/11/2025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76680F-15D4-6415-D4A1-498D4EEE20A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73306" y="5930473"/>
            <a:ext cx="1354843" cy="53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5" name="Rectangle 1054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roup of men working in a mine&#10;&#10;AI-generated content may be incorrect.">
            <a:extLst>
              <a:ext uri="{FF2B5EF4-FFF2-40B4-BE49-F238E27FC236}">
                <a16:creationId xmlns:a16="http://schemas.microsoft.com/office/drawing/2014/main" id="{44D9ECD5-B423-13BD-CF17-24251116C9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242" b="15508"/>
          <a:stretch>
            <a:fillRect/>
          </a:stretch>
        </p:blipFill>
        <p:spPr>
          <a:xfrm>
            <a:off x="20" y="238549"/>
            <a:ext cx="12191980" cy="6857990"/>
          </a:xfrm>
          <a:prstGeom prst="rect">
            <a:avLst/>
          </a:prstGeom>
        </p:spPr>
      </p:pic>
      <p:sp>
        <p:nvSpPr>
          <p:cNvPr id="1057" name="Rectangle 1056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39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2208" y="2994588"/>
            <a:ext cx="7985759" cy="868823"/>
          </a:xfrm>
          <a:solidFill>
            <a:schemeClr val="tx1">
              <a:lumMod val="65000"/>
              <a:lumOff val="35000"/>
              <a:alpha val="66000"/>
            </a:schemeClr>
          </a:solidFill>
        </p:spPr>
        <p:txBody>
          <a:bodyPr anchor="ctr">
            <a:normAutofit/>
          </a:bodyPr>
          <a:lstStyle/>
          <a:p>
            <a:pPr algn="ctr"/>
            <a:r>
              <a:rPr lang="en-US" sz="3700" dirty="0">
                <a:solidFill>
                  <a:schemeClr val="bg1"/>
                </a:solidFill>
              </a:rPr>
              <a:t>Data Science Development Tools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2626" y="3931553"/>
            <a:ext cx="2966740" cy="598516"/>
          </a:xfrm>
          <a:solidFill>
            <a:schemeClr val="tx1">
              <a:lumMod val="65000"/>
              <a:lumOff val="35000"/>
              <a:alpha val="66000"/>
            </a:schemeClr>
          </a:solidFill>
        </p:spPr>
        <p:txBody>
          <a:bodyPr anchor="ctr">
            <a:norm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Part 1: Python, NumPy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BA08D-9C2D-259B-1FBC-CAD52FB2E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0525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4756B-1D77-BBDF-FDA9-E2152D52A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3442168" cy="550174"/>
          </a:xfrm>
        </p:spPr>
        <p:txBody>
          <a:bodyPr/>
          <a:lstStyle/>
          <a:p>
            <a:r>
              <a:rPr lang="en-US"/>
              <a:t>Announcements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8C999A-81EE-9415-0231-F253BE19E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  <p:pic>
        <p:nvPicPr>
          <p:cNvPr id="8" name="Content Placeholder 7" descr="A blue and white sign with white text&#10;&#10;AI-generated content may be incorrect.">
            <a:extLst>
              <a:ext uri="{FF2B5EF4-FFF2-40B4-BE49-F238E27FC236}">
                <a16:creationId xmlns:a16="http://schemas.microsoft.com/office/drawing/2014/main" id="{EEF713C8-AE78-9FB8-A5DD-9FAF9C39DF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781" y="1252330"/>
            <a:ext cx="4162128" cy="5549504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4F0E50-B8B2-74EA-17A5-D1774CF1D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8119" y="1252330"/>
            <a:ext cx="7498567" cy="410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738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9A2268-E637-F9B5-969E-22513DE0C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279" y="618953"/>
            <a:ext cx="10100175" cy="590376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4E392-FF60-0007-A76A-C6AE9C11F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0525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3A98EE3D-8CD1-4C3F-BD1C-C98C9596463C}" type="slidenum">
              <a:rPr lang="en-US" smtClean="0"/>
              <a:pPr defTabSz="457200"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3" name="Picture 2" descr="Milky Way Galaxy - Cosmic Evolution Project - Cal Poly, San Luis Obispo">
            <a:extLst>
              <a:ext uri="{FF2B5EF4-FFF2-40B4-BE49-F238E27FC236}">
                <a16:creationId xmlns:a16="http://schemas.microsoft.com/office/drawing/2014/main" id="{6322C8BA-EA4C-BFE8-D23A-BEFCF03C29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170"/>
          <a:stretch/>
        </p:blipFill>
        <p:spPr bwMode="auto">
          <a:xfrm>
            <a:off x="6648000" y="1868092"/>
            <a:ext cx="3745004" cy="2330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A98108B8-9B0B-96A4-D499-638DF327FB98}"/>
              </a:ext>
            </a:extLst>
          </p:cNvPr>
          <p:cNvSpPr/>
          <p:nvPr/>
        </p:nvSpPr>
        <p:spPr>
          <a:xfrm rot="13749266">
            <a:off x="4606113" y="2210168"/>
            <a:ext cx="2410898" cy="127031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98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84D5F-B382-D1A7-109D-536EC57B7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Data Mining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FA1B0-4BEC-BCAF-633E-968ABEFA3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451113"/>
            <a:ext cx="5514808" cy="4524237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Start with Pickaxe and Shovel</a:t>
            </a:r>
          </a:p>
          <a:p>
            <a:r>
              <a:rPr lang="en-US" sz="2400" dirty="0"/>
              <a:t>Move to jack hammer and other automated tools</a:t>
            </a:r>
          </a:p>
          <a:p>
            <a:r>
              <a:rPr lang="en-US" sz="2400" dirty="0"/>
              <a:t>Python, SQL,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R</a:t>
            </a:r>
            <a:r>
              <a:rPr lang="en-US" sz="2400" dirty="0"/>
              <a:t> most common languages</a:t>
            </a:r>
          </a:p>
          <a:p>
            <a:r>
              <a:rPr lang="en-US" sz="2400" dirty="0"/>
              <a:t>NumPy, Pandas, Matplotlib, Seaborn, Scikit-Learn</a:t>
            </a:r>
          </a:p>
          <a:p>
            <a:r>
              <a:rPr lang="en-US" sz="2400" dirty="0"/>
              <a:t>Tableau,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PowerBI</a:t>
            </a:r>
          </a:p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AWS SageMaker, Dataiku, 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</a:rPr>
              <a:t>DataRobot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</a:rPr>
              <a:t>DataBricks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3559A-7B25-0427-AE2B-7E770FB2E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pic>
        <p:nvPicPr>
          <p:cNvPr id="1030" name="Picture 6" descr="Premium Vector | Gold mining, set for . Mining equipment, wild west.  Colorful cartoon detailed Illustrations">
            <a:extLst>
              <a:ext uri="{FF2B5EF4-FFF2-40B4-BE49-F238E27FC236}">
                <a16:creationId xmlns:a16="http://schemas.microsoft.com/office/drawing/2014/main" id="{E8D39A1F-88ED-95C0-EA08-40B7E3AC7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607" y="1316016"/>
            <a:ext cx="50292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453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393EE-53AF-2713-2604-E5C113F64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Data Science Packages for Python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732FBF-607C-95A6-EAF0-3F6A8A924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8571"/>
          <a:stretch>
            <a:fillRect/>
          </a:stretch>
        </p:blipFill>
        <p:spPr>
          <a:xfrm>
            <a:off x="1709528" y="1391164"/>
            <a:ext cx="8852315" cy="468357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F4FE7A-69E0-E4F2-6317-446D59343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7D73F761-E635-BCEC-00F9-6E2CC4AB87E1}"/>
              </a:ext>
            </a:extLst>
          </p:cNvPr>
          <p:cNvSpPr/>
          <p:nvPr/>
        </p:nvSpPr>
        <p:spPr>
          <a:xfrm>
            <a:off x="1480930" y="2206487"/>
            <a:ext cx="327991" cy="258417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08D709-E9A9-5D1B-1C6E-C71E72397661}"/>
              </a:ext>
            </a:extLst>
          </p:cNvPr>
          <p:cNvSpPr txBox="1"/>
          <p:nvPr/>
        </p:nvSpPr>
        <p:spPr>
          <a:xfrm>
            <a:off x="581437" y="3323847"/>
            <a:ext cx="983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 180</a:t>
            </a:r>
          </a:p>
        </p:txBody>
      </p:sp>
    </p:spTree>
    <p:extLst>
      <p:ext uri="{BB962C8B-B14F-4D97-AF65-F5344CB8AC3E}">
        <p14:creationId xmlns:p14="http://schemas.microsoft.com/office/powerpoint/2010/main" val="18919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ACB2C-2A4B-3722-D53C-85B7F9A4C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309F35-D9F5-7565-61E9-DB694A897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7D5C7A-8445-B035-46FA-F09F176CCB8D}"/>
              </a:ext>
            </a:extLst>
          </p:cNvPr>
          <p:cNvSpPr txBox="1"/>
          <p:nvPr/>
        </p:nvSpPr>
        <p:spPr>
          <a:xfrm>
            <a:off x="702366" y="1252330"/>
            <a:ext cx="7434469" cy="478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Spelled: NumPy, Pronounced “num-pie”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What is NumPy?</a:t>
            </a:r>
            <a:r>
              <a:rPr lang="en-US" sz="2000" dirty="0"/>
              <a:t> NumPy (Numerical Python) is the fundamental package for scientific computing with Python. It provides a high-performance multidimensional array object and tools for working with these arrays.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Why NumPy?</a:t>
            </a:r>
            <a:endParaRPr lang="en-US" sz="2000" dirty="0"/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Speed:</a:t>
            </a:r>
            <a:r>
              <a:rPr lang="en-US" sz="2000" dirty="0"/>
              <a:t> NumPy arrays are more efficient and faster than Python lists for numerical operations, as they are implemented in C.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Functionality:</a:t>
            </a:r>
            <a:r>
              <a:rPr lang="en-US" sz="2000" dirty="0"/>
              <a:t> It provides a rich set of functions for linear algebra, Fourier transforms, and random number generation.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Foundation:</a:t>
            </a:r>
            <a:r>
              <a:rPr lang="en-US" sz="2000" dirty="0"/>
              <a:t> Many other data science libraries like Pandas, SciPy, and Scikit-learn are built on top of NumPy.</a:t>
            </a:r>
          </a:p>
        </p:txBody>
      </p:sp>
    </p:spTree>
    <p:extLst>
      <p:ext uri="{BB962C8B-B14F-4D97-AF65-F5344CB8AC3E}">
        <p14:creationId xmlns:p14="http://schemas.microsoft.com/office/powerpoint/2010/main" val="149917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7AD34-EA2A-89B1-853C-C142A372C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 Array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C21F71-6C6F-2504-3E5C-7B93EE08C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347768-1A1C-111D-D526-51BBD98FD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5480" y="1491051"/>
            <a:ext cx="7990020" cy="503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835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0B74E-3071-39E0-4AD6-9ED688D22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Upcoming 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CD480-4139-D863-646B-EBCE4976E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Reading: 2.1 – 2.5</a:t>
            </a:r>
          </a:p>
          <a:p>
            <a:r>
              <a:rPr lang="en-US" sz="2400" dirty="0"/>
              <a:t>DS Lab 2: Vectorization due Sept 13</a:t>
            </a:r>
            <a:r>
              <a:rPr lang="en-US" sz="2400" baseline="30000" dirty="0"/>
              <a:t>th</a:t>
            </a:r>
            <a:r>
              <a:rPr lang="en-US" sz="2400" dirty="0"/>
              <a:t> 11:59 pm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4F9B75-A14B-7AE4-56BA-B44BCDF90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8232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16c05727-aa75-4e4a-9b5f-8a80a1165891"/>
    <ds:schemaRef ds:uri="http://purl.org/dc/terms/"/>
    <ds:schemaRef ds:uri="http://www.w3.org/XML/1998/namespace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61410</TotalTime>
  <Words>263</Words>
  <Application>Microsoft Office PowerPoint</Application>
  <PresentationFormat>Widescreen</PresentationFormat>
  <Paragraphs>35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Franklin Gothic Book</vt:lpstr>
      <vt:lpstr>Franklin Gothic Demi</vt:lpstr>
      <vt:lpstr>Wingdings 2</vt:lpstr>
      <vt:lpstr>DividendVTI</vt:lpstr>
      <vt:lpstr>Data Science Development Tools </vt:lpstr>
      <vt:lpstr>Announcements</vt:lpstr>
      <vt:lpstr>PowerPoint Presentation</vt:lpstr>
      <vt:lpstr>Tools for Data Mining</vt:lpstr>
      <vt:lpstr>Common Data Science Packages for Python</vt:lpstr>
      <vt:lpstr>NumPy</vt:lpstr>
      <vt:lpstr>NumPy Array Functions</vt:lpstr>
      <vt:lpstr>Upcoming Assignments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Data Science Lifecycle</dc:title>
  <dc:creator>Scott Toborg</dc:creator>
  <cp:lastModifiedBy>Jake Rhodes</cp:lastModifiedBy>
  <cp:revision>15</cp:revision>
  <cp:lastPrinted>2023-09-06T17:16:28Z</cp:lastPrinted>
  <dcterms:created xsi:type="dcterms:W3CDTF">2023-08-21T23:41:59Z</dcterms:created>
  <dcterms:modified xsi:type="dcterms:W3CDTF">2025-09-11T17:17:39Z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